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Lato Light"/>
      <p:regular r:id="rId25"/>
      <p:bold r:id="rId26"/>
      <p:italic r:id="rId27"/>
      <p:boldItalic r:id="rId28"/>
    </p:embeddedFont>
    <p:embeddedFont>
      <p:font typeface="Lato Black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27">
          <p15:clr>
            <a:srgbClr val="A4A3A4"/>
          </p15:clr>
        </p15:guide>
        <p15:guide id="2" pos="2880">
          <p15:clr>
            <a:srgbClr val="A4A3A4"/>
          </p15:clr>
        </p15:guide>
        <p15:guide id="3" pos="1178">
          <p15:clr>
            <a:srgbClr val="9AA0A6"/>
          </p15:clr>
        </p15:guide>
        <p15:guide id="4" orient="horz" pos="81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1" roundtripDataSignature="AMtx7mjoLc9sjVF/N0lBrFbOCGOykmHW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27" orient="horz"/>
        <p:guide pos="2880"/>
        <p:guide pos="1178"/>
        <p:guide pos="8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Light-bold.fntdata"/><Relationship Id="rId25" Type="http://schemas.openxmlformats.org/officeDocument/2006/relationships/font" Target="fonts/LatoLight-regular.fntdata"/><Relationship Id="rId28" Type="http://schemas.openxmlformats.org/officeDocument/2006/relationships/font" Target="fonts/LatoLight-boldItalic.fntdata"/><Relationship Id="rId27" Type="http://schemas.openxmlformats.org/officeDocument/2006/relationships/font" Target="fonts/Lato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Black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LatoBlac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74f9e55e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f74f9e55e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74f9e55e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f74f9e55e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74f9e55e7_2_6:notes"/>
          <p:cNvSpPr txBox="1"/>
          <p:nvPr>
            <p:ph idx="1" type="body"/>
          </p:nvPr>
        </p:nvSpPr>
        <p:spPr>
          <a:xfrm>
            <a:off x="284060" y="4343400"/>
            <a:ext cx="6289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f74f9e55e7_2_6:notes"/>
          <p:cNvSpPr/>
          <p:nvPr>
            <p:ph idx="2" type="sldImg"/>
          </p:nvPr>
        </p:nvSpPr>
        <p:spPr>
          <a:xfrm>
            <a:off x="83634" y="685800"/>
            <a:ext cx="669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74f9e55e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f74f9e55e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ab90ae9be_0_68:notes"/>
          <p:cNvSpPr txBox="1"/>
          <p:nvPr>
            <p:ph idx="1" type="body"/>
          </p:nvPr>
        </p:nvSpPr>
        <p:spPr>
          <a:xfrm>
            <a:off x="284060" y="4343400"/>
            <a:ext cx="6289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fab90ae9be_0_68:notes"/>
          <p:cNvSpPr/>
          <p:nvPr>
            <p:ph idx="2" type="sldImg"/>
          </p:nvPr>
        </p:nvSpPr>
        <p:spPr>
          <a:xfrm>
            <a:off x="83634" y="685800"/>
            <a:ext cx="669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ab90ae9d2_0_362:notes"/>
          <p:cNvSpPr txBox="1"/>
          <p:nvPr>
            <p:ph idx="1" type="body"/>
          </p:nvPr>
        </p:nvSpPr>
        <p:spPr>
          <a:xfrm>
            <a:off x="284060" y="4343400"/>
            <a:ext cx="6289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gfab90ae9d2_0_362:notes"/>
          <p:cNvSpPr/>
          <p:nvPr>
            <p:ph idx="2" type="sldImg"/>
          </p:nvPr>
        </p:nvSpPr>
        <p:spPr>
          <a:xfrm>
            <a:off x="83634" y="685800"/>
            <a:ext cx="669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ab90ae9d2_0_378:notes"/>
          <p:cNvSpPr txBox="1"/>
          <p:nvPr>
            <p:ph idx="1" type="body"/>
          </p:nvPr>
        </p:nvSpPr>
        <p:spPr>
          <a:xfrm>
            <a:off x="284060" y="4343400"/>
            <a:ext cx="6289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fab90ae9d2_0_378:notes"/>
          <p:cNvSpPr/>
          <p:nvPr>
            <p:ph idx="2" type="sldImg"/>
          </p:nvPr>
        </p:nvSpPr>
        <p:spPr>
          <a:xfrm>
            <a:off x="83634" y="685800"/>
            <a:ext cx="669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ab90ae9d2_0_685:notes"/>
          <p:cNvSpPr txBox="1"/>
          <p:nvPr>
            <p:ph idx="1" type="body"/>
          </p:nvPr>
        </p:nvSpPr>
        <p:spPr>
          <a:xfrm>
            <a:off x="284060" y="4343400"/>
            <a:ext cx="6289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fab90ae9d2_0_685:notes"/>
          <p:cNvSpPr/>
          <p:nvPr>
            <p:ph idx="2" type="sldImg"/>
          </p:nvPr>
        </p:nvSpPr>
        <p:spPr>
          <a:xfrm>
            <a:off x="83634" y="685800"/>
            <a:ext cx="669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284060" y="4343400"/>
            <a:ext cx="6289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83634" y="685800"/>
            <a:ext cx="669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74f9e55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74f9e55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74f9e55e7_2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f74f9e55e7_2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74f9e55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f74f9e55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74f9e55e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f74f9e55e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on forma">
  <p:cSld name="Pie con forma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8"/>
          <p:cNvSpPr txBox="1"/>
          <p:nvPr/>
        </p:nvSpPr>
        <p:spPr>
          <a:xfrm>
            <a:off x="242888" y="118251"/>
            <a:ext cx="2721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DGMO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8"/>
          <p:cNvSpPr txBox="1"/>
          <p:nvPr>
            <p:ph type="title"/>
          </p:nvPr>
        </p:nvSpPr>
        <p:spPr>
          <a:xfrm>
            <a:off x="617448" y="561905"/>
            <a:ext cx="8037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6050" lIns="32075" spcFirstLastPara="1" rIns="32075" wrap="square" tIns="1605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8"/>
          <p:cNvSpPr/>
          <p:nvPr/>
        </p:nvSpPr>
        <p:spPr>
          <a:xfrm>
            <a:off x="0" y="0"/>
            <a:ext cx="485700" cy="42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8"/>
          <p:cNvSpPr/>
          <p:nvPr/>
        </p:nvSpPr>
        <p:spPr>
          <a:xfrm>
            <a:off x="485775" y="0"/>
            <a:ext cx="8658000" cy="421200"/>
          </a:xfrm>
          <a:prstGeom prst="rect">
            <a:avLst/>
          </a:prstGeom>
          <a:solidFill>
            <a:srgbClr val="00265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8"/>
          <p:cNvSpPr txBox="1"/>
          <p:nvPr/>
        </p:nvSpPr>
        <p:spPr>
          <a:xfrm>
            <a:off x="7749771" y="155200"/>
            <a:ext cx="1214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b="0" i="0" lang="en" sz="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8"/>
          <p:cNvSpPr txBox="1"/>
          <p:nvPr/>
        </p:nvSpPr>
        <p:spPr>
          <a:xfrm>
            <a:off x="3250692" y="18413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8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"/>
          <p:cNvSpPr txBox="1"/>
          <p:nvPr>
            <p:ph type="title"/>
          </p:nvPr>
        </p:nvSpPr>
        <p:spPr>
          <a:xfrm>
            <a:off x="410293" y="2045886"/>
            <a:ext cx="48975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pic>
        <p:nvPicPr>
          <p:cNvPr id="61" name="Google Shape;6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9023" y="479970"/>
            <a:ext cx="1437136" cy="451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on forma">
  <p:cSld name="Pie con form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ab90ae9d2_0_615"/>
          <p:cNvSpPr txBox="1"/>
          <p:nvPr/>
        </p:nvSpPr>
        <p:spPr>
          <a:xfrm>
            <a:off x="242888" y="118251"/>
            <a:ext cx="2721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DGMO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fab90ae9d2_0_615"/>
          <p:cNvSpPr txBox="1"/>
          <p:nvPr>
            <p:ph type="title"/>
          </p:nvPr>
        </p:nvSpPr>
        <p:spPr>
          <a:xfrm>
            <a:off x="617448" y="561905"/>
            <a:ext cx="8037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6050" lIns="32075" spcFirstLastPara="1" rIns="32075" wrap="square" tIns="160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fab90ae9d2_0_615"/>
          <p:cNvSpPr/>
          <p:nvPr/>
        </p:nvSpPr>
        <p:spPr>
          <a:xfrm>
            <a:off x="0" y="0"/>
            <a:ext cx="485700" cy="421200"/>
          </a:xfrm>
          <a:prstGeom prst="rect">
            <a:avLst/>
          </a:prstGeom>
          <a:solidFill>
            <a:srgbClr val="2DCDD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fab90ae9d2_0_615"/>
          <p:cNvSpPr/>
          <p:nvPr/>
        </p:nvSpPr>
        <p:spPr>
          <a:xfrm>
            <a:off x="485775" y="0"/>
            <a:ext cx="8658000" cy="421200"/>
          </a:xfrm>
          <a:prstGeom prst="rect">
            <a:avLst/>
          </a:prstGeom>
          <a:solidFill>
            <a:srgbClr val="00265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fab90ae9d2_0_615"/>
          <p:cNvSpPr txBox="1"/>
          <p:nvPr/>
        </p:nvSpPr>
        <p:spPr>
          <a:xfrm>
            <a:off x="7749771" y="155200"/>
            <a:ext cx="1214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b="0" i="0" lang="en" sz="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fab90ae9d2_0_615"/>
          <p:cNvSpPr txBox="1"/>
          <p:nvPr/>
        </p:nvSpPr>
        <p:spPr>
          <a:xfrm>
            <a:off x="3250692" y="18413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fab90ae9d2_0_615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b90ae9d2_0_6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gfab90ae9d2_0_6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gfab90ae9d2_0_6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ab90ae9d2_0_6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gfab90ae9d2_0_6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ab90ae9d2_0_6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gfab90ae9d2_0_6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gfab90ae9d2_0_6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ab90ae9d2_0_6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gfab90ae9d2_0_6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gfab90ae9d2_0_6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gfab90ae9d2_0_6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ab90ae9d2_0_6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gfab90ae9d2_0_6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ab90ae9d2_0_6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gfab90ae9d2_0_6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gfab90ae9d2_0_6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ab90ae9d2_0_6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gfab90ae9d2_0_6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ab90ae9d2_0_6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fab90ae9d2_0_6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3" name="Google Shape;103;gfab90ae9d2_0_6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gfab90ae9d2_0_6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gfab90ae9d2_0_6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ab90ae9d2_0_6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8" name="Google Shape;108;gfab90ae9d2_0_6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ab90ae9d2_0_6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gfab90ae9d2_0_6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gfab90ae9d2_0_6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ab90ae9d2_0_6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b90ae9d2_0_6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fab90ae9d2_0_6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fab90ae9d2_0_6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3" Type="http://schemas.openxmlformats.org/officeDocument/2006/relationships/image" Target="../media/image22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3" Type="http://schemas.openxmlformats.org/officeDocument/2006/relationships/image" Target="../media/image22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/>
          <p:nvPr/>
        </p:nvSpPr>
        <p:spPr>
          <a:xfrm>
            <a:off x="601313" y="426277"/>
            <a:ext cx="8694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46D0D3"/>
                </a:solidFill>
                <a:latin typeface="Arial"/>
                <a:ea typeface="Arial"/>
                <a:cs typeface="Arial"/>
                <a:sym typeface="Arial"/>
              </a:rPr>
              <a:t>Creando Oportunidades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777925" y="4003600"/>
            <a:ext cx="1785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8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Octubre 2021</a:t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777925" y="1946200"/>
            <a:ext cx="48885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Modelo Vinculación Rentable</a:t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DCDD0"/>
                </a:solidFill>
                <a:latin typeface="Lato Light"/>
                <a:ea typeface="Lato Light"/>
                <a:cs typeface="Lato Light"/>
                <a:sym typeface="Lato Light"/>
              </a:rPr>
              <a:t>Hackathon 2021 - BBVA Perú</a:t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74f9e55e7_0_70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gf74f9e55e7_0_70"/>
          <p:cNvPicPr preferRelativeResize="0"/>
          <p:nvPr/>
        </p:nvPicPr>
        <p:blipFill rotWithShape="1">
          <a:blip r:embed="rId3">
            <a:alphaModFix/>
          </a:blip>
          <a:srcRect b="11371" l="0" r="0" t="0"/>
          <a:stretch/>
        </p:blipFill>
        <p:spPr>
          <a:xfrm>
            <a:off x="975450" y="525000"/>
            <a:ext cx="7193100" cy="4540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gf74f9e55e7_0_70"/>
          <p:cNvGrpSpPr/>
          <p:nvPr/>
        </p:nvGrpSpPr>
        <p:grpSpPr>
          <a:xfrm>
            <a:off x="1429078" y="2133653"/>
            <a:ext cx="2991020" cy="2189734"/>
            <a:chOff x="4571996" y="854100"/>
            <a:chExt cx="3939700" cy="2822550"/>
          </a:xfrm>
        </p:grpSpPr>
        <p:pic>
          <p:nvPicPr>
            <p:cNvPr id="273" name="Google Shape;273;gf74f9e55e7_0_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1996" y="854100"/>
              <a:ext cx="3939700" cy="282255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74" name="Google Shape;274;gf74f9e55e7_0_70"/>
            <p:cNvSpPr/>
            <p:nvPr/>
          </p:nvSpPr>
          <p:spPr>
            <a:xfrm>
              <a:off x="5082075" y="2149525"/>
              <a:ext cx="1074900" cy="107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74f9e55e7_0_65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gf74f9e55e7_0_65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166788" y="759788"/>
            <a:ext cx="8810426" cy="40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f74f9e55e7_0_65"/>
          <p:cNvSpPr/>
          <p:nvPr/>
        </p:nvSpPr>
        <p:spPr>
          <a:xfrm>
            <a:off x="3321625" y="1735900"/>
            <a:ext cx="2467800" cy="2467800"/>
          </a:xfrm>
          <a:prstGeom prst="ellipse">
            <a:avLst/>
          </a:prstGeom>
          <a:solidFill>
            <a:srgbClr val="5F5F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f74f9e55e7_0_65"/>
          <p:cNvSpPr/>
          <p:nvPr/>
        </p:nvSpPr>
        <p:spPr>
          <a:xfrm>
            <a:off x="4693225" y="1735900"/>
            <a:ext cx="2467800" cy="2467800"/>
          </a:xfrm>
          <a:prstGeom prst="ellipse">
            <a:avLst/>
          </a:prstGeom>
          <a:solidFill>
            <a:srgbClr val="E59D27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f74f9e55e7_0_65"/>
          <p:cNvSpPr/>
          <p:nvPr/>
        </p:nvSpPr>
        <p:spPr>
          <a:xfrm>
            <a:off x="2026225" y="1735900"/>
            <a:ext cx="2467800" cy="2467800"/>
          </a:xfrm>
          <a:prstGeom prst="ellipse">
            <a:avLst/>
          </a:prstGeom>
          <a:solidFill>
            <a:srgbClr val="2DCDD0">
              <a:alpha val="68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f74f9e55e7_0_65"/>
          <p:cNvSpPr txBox="1"/>
          <p:nvPr/>
        </p:nvSpPr>
        <p:spPr>
          <a:xfrm>
            <a:off x="4125770" y="1812100"/>
            <a:ext cx="85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Clientes BBVA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Google Shape;285;gf74f9e55e7_0_65"/>
          <p:cNvCxnSpPr/>
          <p:nvPr/>
        </p:nvCxnSpPr>
        <p:spPr>
          <a:xfrm>
            <a:off x="590400" y="3964975"/>
            <a:ext cx="233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gf74f9e55e7_0_65"/>
          <p:cNvCxnSpPr/>
          <p:nvPr/>
        </p:nvCxnSpPr>
        <p:spPr>
          <a:xfrm>
            <a:off x="525453" y="2104125"/>
            <a:ext cx="24678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gf74f9e55e7_0_65"/>
          <p:cNvSpPr txBox="1"/>
          <p:nvPr/>
        </p:nvSpPr>
        <p:spPr>
          <a:xfrm>
            <a:off x="137276" y="3987250"/>
            <a:ext cx="206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Personas Naturales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NO Clientes BBVA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8" name="Google Shape;288;gf74f9e55e7_0_65"/>
          <p:cNvCxnSpPr/>
          <p:nvPr/>
        </p:nvCxnSpPr>
        <p:spPr>
          <a:xfrm>
            <a:off x="2994600" y="2114200"/>
            <a:ext cx="859500" cy="4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gf74f9e55e7_0_65"/>
          <p:cNvSpPr txBox="1"/>
          <p:nvPr/>
        </p:nvSpPr>
        <p:spPr>
          <a:xfrm>
            <a:off x="137276" y="2104125"/>
            <a:ext cx="206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Personas Naturales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 Clientes BBVA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gf74f9e55e7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950" y="2104125"/>
            <a:ext cx="1093925" cy="173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f74f9e55e7_0_65"/>
          <p:cNvSpPr txBox="1"/>
          <p:nvPr/>
        </p:nvSpPr>
        <p:spPr>
          <a:xfrm>
            <a:off x="2252158" y="3259900"/>
            <a:ext cx="85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Personas naturales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Google Shape;292;gf74f9e55e7_0_65"/>
          <p:cNvCxnSpPr/>
          <p:nvPr/>
        </p:nvCxnSpPr>
        <p:spPr>
          <a:xfrm>
            <a:off x="6180425" y="3958075"/>
            <a:ext cx="24678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gf74f9e55e7_0_65"/>
          <p:cNvSpPr txBox="1"/>
          <p:nvPr/>
        </p:nvSpPr>
        <p:spPr>
          <a:xfrm>
            <a:off x="6913976" y="3987250"/>
            <a:ext cx="206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Personas Jurídicas 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Clientes BBVA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4" name="Google Shape;294;gf74f9e55e7_0_65"/>
          <p:cNvCxnSpPr/>
          <p:nvPr/>
        </p:nvCxnSpPr>
        <p:spPr>
          <a:xfrm>
            <a:off x="5320925" y="3528475"/>
            <a:ext cx="859500" cy="4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gf74f9e55e7_0_65"/>
          <p:cNvCxnSpPr/>
          <p:nvPr/>
        </p:nvCxnSpPr>
        <p:spPr>
          <a:xfrm>
            <a:off x="6310325" y="2218025"/>
            <a:ext cx="233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gf74f9e55e7_0_65"/>
          <p:cNvSpPr txBox="1"/>
          <p:nvPr/>
        </p:nvSpPr>
        <p:spPr>
          <a:xfrm>
            <a:off x="7077001" y="2218025"/>
            <a:ext cx="206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Personas Jurídicas 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NO Clientes BBVA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gf74f9e55e7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6300" y="2424413"/>
            <a:ext cx="897675" cy="8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f74f9e55e7_0_65"/>
          <p:cNvSpPr txBox="1"/>
          <p:nvPr/>
        </p:nvSpPr>
        <p:spPr>
          <a:xfrm>
            <a:off x="6035383" y="3259900"/>
            <a:ext cx="85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Personas jurídicas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74f9e55e7_2_6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gf74f9e55e7_2_6"/>
          <p:cNvSpPr txBox="1"/>
          <p:nvPr/>
        </p:nvSpPr>
        <p:spPr>
          <a:xfrm>
            <a:off x="400950" y="477400"/>
            <a:ext cx="834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Solicitud</a:t>
            </a:r>
            <a:endParaRPr b="1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9"/>
                </a:ext>
              </a:extLs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Modelo de Vinculación Rentable</a:t>
            </a:r>
            <a:endParaRPr b="1" i="0" sz="14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gf74f9e55e7_2_6"/>
          <p:cNvSpPr txBox="1"/>
          <p:nvPr/>
        </p:nvSpPr>
        <p:spPr>
          <a:xfrm>
            <a:off x="1181175" y="1343250"/>
            <a:ext cx="3253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Modelo analítico para mejor combinación cliente producto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gf74f9e55e7_2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525" y="1600663"/>
            <a:ext cx="421775" cy="4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f74f9e55e7_2_6"/>
          <p:cNvSpPr txBox="1"/>
          <p:nvPr/>
        </p:nvSpPr>
        <p:spPr>
          <a:xfrm>
            <a:off x="4828850" y="1425625"/>
            <a:ext cx="40356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⭐ Perfilamiento analítico por Clustering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Niveles de granularidad cliente-producto y cliente</a:t>
            </a:r>
            <a:endParaRPr sz="1300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</a:t>
            </a:r>
            <a:r>
              <a:rPr b="0" i="0" lang="en" sz="1300" u="none" cap="none" strike="noStrike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Análisis </a:t>
            </a:r>
            <a:r>
              <a:rPr b="0" i="0" lang="en" sz="1300" u="none" cap="none" strike="noStrike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 de clientes potenciales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 vía Machine L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earning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Indicadores para el perfilamiento de los clientes.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Incorporación de análisis de supervivencia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Proceso E2E con approaching por campañas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Dashboard interactivo para la toma de decisiones comerciales a nivel agente/directivo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</a:t>
            </a:r>
            <a:r>
              <a:rPr b="0" i="0" lang="en" sz="1300" u="none" cap="none" strike="noStrike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Diseño de estrategias de acuerdo al cliente y al 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producto para  fidelización o adquisición de productos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gf74f9e55e7_2_6"/>
          <p:cNvSpPr txBox="1"/>
          <p:nvPr/>
        </p:nvSpPr>
        <p:spPr>
          <a:xfrm>
            <a:off x="553950" y="1007425"/>
            <a:ext cx="3880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2A5A5"/>
                </a:solidFill>
                <a:latin typeface="Lato"/>
                <a:ea typeface="Lato"/>
                <a:cs typeface="Lato"/>
                <a:sym typeface="Lato"/>
              </a:rPr>
              <a:t>Petición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gf74f9e55e7_2_6"/>
          <p:cNvSpPr txBox="1"/>
          <p:nvPr/>
        </p:nvSpPr>
        <p:spPr>
          <a:xfrm>
            <a:off x="4768225" y="1007425"/>
            <a:ext cx="3880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2A5A5"/>
                </a:solidFill>
                <a:latin typeface="Lato"/>
                <a:ea typeface="Lato"/>
                <a:cs typeface="Lato"/>
                <a:sym typeface="Lato"/>
              </a:rPr>
              <a:t>Plus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gf74f9e55e7_2_6"/>
          <p:cNvSpPr txBox="1"/>
          <p:nvPr/>
        </p:nvSpPr>
        <p:spPr>
          <a:xfrm>
            <a:off x="1181175" y="2254400"/>
            <a:ext cx="3253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Incorporación del </a:t>
            </a:r>
            <a:r>
              <a:rPr b="1"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Lifetime Value </a:t>
            </a: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la propuesta de valor</a:t>
            </a:r>
            <a:endParaRPr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gf74f9e55e7_2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25" y="2511813"/>
            <a:ext cx="421775" cy="4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f74f9e55e7_2_6"/>
          <p:cNvSpPr txBox="1"/>
          <p:nvPr/>
        </p:nvSpPr>
        <p:spPr>
          <a:xfrm>
            <a:off x="1181175" y="3165550"/>
            <a:ext cx="3253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Aplicación del modelo con un caso de negocio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gf74f9e55e7_2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25" y="3422963"/>
            <a:ext cx="421775" cy="4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f74f9e55e7_2_6"/>
          <p:cNvSpPr txBox="1"/>
          <p:nvPr/>
        </p:nvSpPr>
        <p:spPr>
          <a:xfrm>
            <a:off x="1181175" y="4076700"/>
            <a:ext cx="3253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Maximización del ratio de rentabilidad empleando la vinculación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gf74f9e55e7_2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25" y="4334113"/>
            <a:ext cx="421775" cy="4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74f9e55e7_0_84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gf74f9e55e7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425" y="525000"/>
            <a:ext cx="6699150" cy="44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ab90ae9be_0_68"/>
          <p:cNvSpPr/>
          <p:nvPr/>
        </p:nvSpPr>
        <p:spPr>
          <a:xfrm>
            <a:off x="746700" y="2171700"/>
            <a:ext cx="5917500" cy="27813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fab90ae9be_0_68"/>
          <p:cNvSpPr/>
          <p:nvPr/>
        </p:nvSpPr>
        <p:spPr>
          <a:xfrm>
            <a:off x="6728400" y="2171700"/>
            <a:ext cx="1507500" cy="27813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fab90ae9be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75" y="3037053"/>
            <a:ext cx="483875" cy="4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fab90ae9be_0_68"/>
          <p:cNvSpPr txBox="1"/>
          <p:nvPr/>
        </p:nvSpPr>
        <p:spPr>
          <a:xfrm>
            <a:off x="417025" y="587100"/>
            <a:ext cx="8342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La arquitectura del proyecto estará constituido de </a:t>
            </a:r>
            <a:r>
              <a:rPr b="1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 etapas</a:t>
            </a:r>
            <a:r>
              <a:rPr b="0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cada una ligada a las secciones de Clusterización, Maximización y Visualización planteadas en la </a:t>
            </a:r>
            <a:r>
              <a:rPr b="0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descripción </a:t>
            </a:r>
            <a:r>
              <a:rPr b="0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 la solución.</a:t>
            </a:r>
            <a:endParaRPr b="0" i="0" sz="14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gfab90ae9be_0_68"/>
          <p:cNvSpPr txBox="1"/>
          <p:nvPr/>
        </p:nvSpPr>
        <p:spPr>
          <a:xfrm>
            <a:off x="417025" y="1401950"/>
            <a:ext cx="8342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2657"/>
                </a:solidFill>
                <a:latin typeface="Lato"/>
                <a:ea typeface="Lato"/>
                <a:cs typeface="Lato"/>
                <a:sym typeface="Lato"/>
              </a:rPr>
              <a:t>Flujo a Alto Nivel:</a:t>
            </a:r>
            <a:endParaRPr b="0" i="0" sz="1300" u="none" cap="none" strike="noStrike">
              <a:solidFill>
                <a:srgbClr val="00265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2657"/>
                </a:solidFill>
                <a:latin typeface="Lato"/>
                <a:ea typeface="Lato"/>
                <a:cs typeface="Lato"/>
                <a:sym typeface="Lato"/>
              </a:rPr>
              <a:t>El siguiente diagrama muestra el flujo del proceso que definimos para resolver el reto, partiendo del depósito de los archivos actualizados al nuevo mes que se desea analizar.</a:t>
            </a:r>
            <a:endParaRPr b="0" i="0" sz="1300" u="none" cap="none" strike="noStrike">
              <a:solidFill>
                <a:srgbClr val="00265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26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gfab90ae9be_0_68"/>
          <p:cNvSpPr/>
          <p:nvPr/>
        </p:nvSpPr>
        <p:spPr>
          <a:xfrm>
            <a:off x="1107950" y="3973100"/>
            <a:ext cx="6983400" cy="22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gfab90ae9be_0_68"/>
          <p:cNvCxnSpPr>
            <a:stCxn id="331" idx="1"/>
            <a:endCxn id="331" idx="3"/>
          </p:cNvCxnSpPr>
          <p:nvPr/>
        </p:nvCxnSpPr>
        <p:spPr>
          <a:xfrm>
            <a:off x="1107950" y="4084850"/>
            <a:ext cx="6983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333" name="Google Shape;333;gfab90ae9be_0_68"/>
          <p:cNvGrpSpPr/>
          <p:nvPr/>
        </p:nvGrpSpPr>
        <p:grpSpPr>
          <a:xfrm>
            <a:off x="1615100" y="3397319"/>
            <a:ext cx="72000" cy="633917"/>
            <a:chOff x="683576" y="2389508"/>
            <a:chExt cx="72000" cy="624980"/>
          </a:xfrm>
        </p:grpSpPr>
        <p:cxnSp>
          <p:nvCxnSpPr>
            <p:cNvPr id="334" name="Google Shape;334;gfab90ae9be_0_68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35" name="Google Shape;335;gfab90ae9be_0_68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gfab90ae9be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7723" y="3357389"/>
            <a:ext cx="284099" cy="2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fab90ae9be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373" y="3050325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fab90ae9be_0_68"/>
          <p:cNvSpPr txBox="1"/>
          <p:nvPr/>
        </p:nvSpPr>
        <p:spPr>
          <a:xfrm>
            <a:off x="1036249" y="2626713"/>
            <a:ext cx="1229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Depósito y tratamiento  de 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insumos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gfab90ae9be_0_68"/>
          <p:cNvSpPr txBox="1"/>
          <p:nvPr/>
        </p:nvSpPr>
        <p:spPr>
          <a:xfrm>
            <a:off x="3341428" y="2626725"/>
            <a:ext cx="1317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Ejecución del modelo de predicción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gfab90ae9be_0_68"/>
          <p:cNvSpPr txBox="1"/>
          <p:nvPr/>
        </p:nvSpPr>
        <p:spPr>
          <a:xfrm>
            <a:off x="4515083" y="2626713"/>
            <a:ext cx="987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Generación de outputs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gfab90ae9be_0_68"/>
          <p:cNvSpPr txBox="1"/>
          <p:nvPr/>
        </p:nvSpPr>
        <p:spPr>
          <a:xfrm>
            <a:off x="5600200" y="2626713"/>
            <a:ext cx="987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Dashboard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2" name="Google Shape;342;gfab90ae9be_0_68"/>
          <p:cNvGrpSpPr/>
          <p:nvPr/>
        </p:nvGrpSpPr>
        <p:grpSpPr>
          <a:xfrm>
            <a:off x="3977296" y="3595256"/>
            <a:ext cx="72000" cy="511984"/>
            <a:chOff x="683576" y="2389508"/>
            <a:chExt cx="72000" cy="624980"/>
          </a:xfrm>
        </p:grpSpPr>
        <p:cxnSp>
          <p:nvCxnSpPr>
            <p:cNvPr id="343" name="Google Shape;343;gfab90ae9be_0_68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44" name="Google Shape;344;gfab90ae9be_0_68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gfab90ae9be_0_68"/>
          <p:cNvGrpSpPr/>
          <p:nvPr/>
        </p:nvGrpSpPr>
        <p:grpSpPr>
          <a:xfrm>
            <a:off x="4973037" y="3397319"/>
            <a:ext cx="72000" cy="633917"/>
            <a:chOff x="683576" y="2389508"/>
            <a:chExt cx="72000" cy="624980"/>
          </a:xfrm>
        </p:grpSpPr>
        <p:cxnSp>
          <p:nvCxnSpPr>
            <p:cNvPr id="346" name="Google Shape;346;gfab90ae9be_0_68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47" name="Google Shape;347;gfab90ae9be_0_68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gfab90ae9be_0_68"/>
          <p:cNvGrpSpPr/>
          <p:nvPr/>
        </p:nvGrpSpPr>
        <p:grpSpPr>
          <a:xfrm>
            <a:off x="6058150" y="3397319"/>
            <a:ext cx="72000" cy="633917"/>
            <a:chOff x="683576" y="2389508"/>
            <a:chExt cx="72000" cy="624980"/>
          </a:xfrm>
        </p:grpSpPr>
        <p:cxnSp>
          <p:nvCxnSpPr>
            <p:cNvPr id="349" name="Google Shape;349;gfab90ae9be_0_68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50" name="Google Shape;350;gfab90ae9be_0_68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gfab90ae9be_0_68"/>
          <p:cNvSpPr/>
          <p:nvPr/>
        </p:nvSpPr>
        <p:spPr>
          <a:xfrm rot="-5400000">
            <a:off x="4371900" y="1266275"/>
            <a:ext cx="281700" cy="6225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448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fab90ae9be_0_68"/>
          <p:cNvSpPr txBox="1"/>
          <p:nvPr/>
        </p:nvSpPr>
        <p:spPr>
          <a:xfrm>
            <a:off x="6814525" y="2626725"/>
            <a:ext cx="1229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Despliegue de Campañas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53" name="Google Shape;353;gfab90ae9be_0_68"/>
          <p:cNvGrpSpPr/>
          <p:nvPr/>
        </p:nvGrpSpPr>
        <p:grpSpPr>
          <a:xfrm>
            <a:off x="7393375" y="3397319"/>
            <a:ext cx="72000" cy="633917"/>
            <a:chOff x="683576" y="2389508"/>
            <a:chExt cx="72000" cy="624980"/>
          </a:xfrm>
        </p:grpSpPr>
        <p:cxnSp>
          <p:nvCxnSpPr>
            <p:cNvPr id="354" name="Google Shape;354;gfab90ae9be_0_68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55" name="Google Shape;355;gfab90ae9be_0_68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6" name="Google Shape;356;gfab90ae9be_0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4050" y="3060306"/>
            <a:ext cx="856201" cy="4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fab90ae9be_0_68"/>
          <p:cNvSpPr txBox="1"/>
          <p:nvPr/>
        </p:nvSpPr>
        <p:spPr>
          <a:xfrm rot="-5400000">
            <a:off x="-337750" y="3015000"/>
            <a:ext cx="1507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Scope Actual</a:t>
            </a:r>
            <a:endParaRPr b="1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gfab90ae9be_0_68"/>
          <p:cNvSpPr txBox="1"/>
          <p:nvPr/>
        </p:nvSpPr>
        <p:spPr>
          <a:xfrm>
            <a:off x="6728400" y="2226650"/>
            <a:ext cx="1317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Ideal</a:t>
            </a:r>
            <a:endParaRPr b="1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Fuera del Scope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gfab90ae9be_0_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63825" y="4560960"/>
            <a:ext cx="483875" cy="29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fab90ae9be_0_68"/>
          <p:cNvPicPr preferRelativeResize="0"/>
          <p:nvPr/>
        </p:nvPicPr>
        <p:blipFill rotWithShape="1">
          <a:blip r:embed="rId8">
            <a:alphaModFix/>
          </a:blip>
          <a:srcRect b="41022" l="4833" r="87812" t="43659"/>
          <a:stretch/>
        </p:blipFill>
        <p:spPr>
          <a:xfrm>
            <a:off x="1409162" y="3049001"/>
            <a:ext cx="483875" cy="56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fab90ae9be_0_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6599" y="3390363"/>
            <a:ext cx="284100" cy="2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fab90ae9be_0_68"/>
          <p:cNvPicPr preferRelativeResize="0"/>
          <p:nvPr/>
        </p:nvPicPr>
        <p:blipFill rotWithShape="1">
          <a:blip r:embed="rId10">
            <a:alphaModFix/>
          </a:blip>
          <a:srcRect b="41022" l="4833" r="87812" t="43659"/>
          <a:stretch/>
        </p:blipFill>
        <p:spPr>
          <a:xfrm>
            <a:off x="4768250" y="3048989"/>
            <a:ext cx="483875" cy="56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fab90ae9be_0_68"/>
          <p:cNvPicPr preferRelativeResize="0"/>
          <p:nvPr/>
        </p:nvPicPr>
        <p:blipFill rotWithShape="1">
          <a:blip r:embed="rId11">
            <a:alphaModFix/>
          </a:blip>
          <a:srcRect b="19421" l="19859" r="18673" t="18192"/>
          <a:stretch/>
        </p:blipFill>
        <p:spPr>
          <a:xfrm>
            <a:off x="3683625" y="3275331"/>
            <a:ext cx="284100" cy="28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fab90ae9be_0_68"/>
          <p:cNvPicPr preferRelativeResize="0"/>
          <p:nvPr/>
        </p:nvPicPr>
        <p:blipFill rotWithShape="1">
          <a:blip r:embed="rId12">
            <a:alphaModFix/>
          </a:blip>
          <a:srcRect b="22728" l="31072" r="30936" t="22897"/>
          <a:stretch/>
        </p:blipFill>
        <p:spPr>
          <a:xfrm>
            <a:off x="6051981" y="3022800"/>
            <a:ext cx="284100" cy="27403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fab90ae9be_0_68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gfab90ae9be_0_68"/>
          <p:cNvSpPr/>
          <p:nvPr/>
        </p:nvSpPr>
        <p:spPr>
          <a:xfrm>
            <a:off x="5654050" y="2269350"/>
            <a:ext cx="856200" cy="25860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rgbClr val="8E7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fab90ae9be_0_68"/>
          <p:cNvSpPr/>
          <p:nvPr/>
        </p:nvSpPr>
        <p:spPr>
          <a:xfrm>
            <a:off x="3497163" y="2269350"/>
            <a:ext cx="2002800" cy="25860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fab90ae9be_0_68"/>
          <p:cNvSpPr/>
          <p:nvPr/>
        </p:nvSpPr>
        <p:spPr>
          <a:xfrm>
            <a:off x="899100" y="2265375"/>
            <a:ext cx="2442300" cy="25860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rgbClr val="02A5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fab90ae9be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2323" y="3357389"/>
            <a:ext cx="284099" cy="2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fab90ae9be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9973" y="3050325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fab90ae9be_0_68"/>
          <p:cNvSpPr txBox="1"/>
          <p:nvPr/>
        </p:nvSpPr>
        <p:spPr>
          <a:xfrm>
            <a:off x="2046028" y="2626725"/>
            <a:ext cx="1317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Ejecución del modelo de clusterizaci</a:t>
            </a: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ón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2" name="Google Shape;372;gfab90ae9be_0_68"/>
          <p:cNvGrpSpPr/>
          <p:nvPr/>
        </p:nvGrpSpPr>
        <p:grpSpPr>
          <a:xfrm>
            <a:off x="2681896" y="3595256"/>
            <a:ext cx="72000" cy="511984"/>
            <a:chOff x="683576" y="2389508"/>
            <a:chExt cx="72000" cy="624980"/>
          </a:xfrm>
        </p:grpSpPr>
        <p:cxnSp>
          <p:nvCxnSpPr>
            <p:cNvPr id="373" name="Google Shape;373;gfab90ae9be_0_68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74" name="Google Shape;374;gfab90ae9be_0_68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5" name="Google Shape;375;gfab90ae9be_0_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60363" y="3212812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fab90ae9be_0_68"/>
          <p:cNvSpPr txBox="1"/>
          <p:nvPr/>
        </p:nvSpPr>
        <p:spPr>
          <a:xfrm>
            <a:off x="1451200" y="2217200"/>
            <a:ext cx="131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2A59C"/>
                </a:solidFill>
                <a:latin typeface="Lato"/>
                <a:ea typeface="Lato"/>
                <a:cs typeface="Lato"/>
                <a:sym typeface="Lato"/>
              </a:rPr>
              <a:t>Etapa 1</a:t>
            </a:r>
            <a:endParaRPr sz="1300">
              <a:solidFill>
                <a:srgbClr val="02A5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gfab90ae9be_0_68"/>
          <p:cNvSpPr txBox="1"/>
          <p:nvPr/>
        </p:nvSpPr>
        <p:spPr>
          <a:xfrm>
            <a:off x="3889600" y="2217200"/>
            <a:ext cx="131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Etapa 2</a:t>
            </a:r>
            <a:endParaRPr sz="13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gfab90ae9be_0_68"/>
          <p:cNvSpPr txBox="1"/>
          <p:nvPr/>
        </p:nvSpPr>
        <p:spPr>
          <a:xfrm>
            <a:off x="5413600" y="2217200"/>
            <a:ext cx="131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Etapa 3</a:t>
            </a:r>
            <a:endParaRPr sz="13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gfab90ae9be_0_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3400" y="3140751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ab90ae9d2_0_362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gfab90ae9d2_0_362"/>
          <p:cNvSpPr txBox="1"/>
          <p:nvPr/>
        </p:nvSpPr>
        <p:spPr>
          <a:xfrm>
            <a:off x="400950" y="477400"/>
            <a:ext cx="834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Solicitud</a:t>
            </a:r>
            <a:endParaRPr b="1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Modelo de Vinculación Rentable</a:t>
            </a:r>
            <a:endParaRPr b="1" i="0" sz="14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gfab90ae9d2_0_362"/>
          <p:cNvSpPr txBox="1"/>
          <p:nvPr/>
        </p:nvSpPr>
        <p:spPr>
          <a:xfrm>
            <a:off x="1181175" y="1343250"/>
            <a:ext cx="3253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Modelo analítico para mejor combinación cliente producto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gfab90ae9d2_0_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525" y="1600663"/>
            <a:ext cx="421775" cy="4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fab90ae9d2_0_362"/>
          <p:cNvSpPr txBox="1"/>
          <p:nvPr/>
        </p:nvSpPr>
        <p:spPr>
          <a:xfrm>
            <a:off x="4828850" y="1425625"/>
            <a:ext cx="40356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⭐ </a:t>
            </a: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Perfilamiento analítico por Clustering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Niveles de granularidad cliente-producto y cliente</a:t>
            </a:r>
            <a:endParaRPr sz="1300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</a:t>
            </a:r>
            <a:r>
              <a:rPr b="0" i="0" lang="en" sz="1300" u="none" cap="none" strike="noStrike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Análisis </a:t>
            </a:r>
            <a:r>
              <a:rPr b="0" i="0" lang="en" sz="1300" u="none" cap="none" strike="noStrike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 de clientes potenciales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 vía Machine L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earning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I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ndicadores para el perfilamiento de los clientes.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Incorporación de análisis de supervivencia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Proceso E2E con approaching por campañas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Dashboard interactivo para la toma de decisiones comerciales a nivel agente/directivo</a:t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002657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⭐ </a:t>
            </a:r>
            <a:r>
              <a:rPr b="0" i="0" lang="en" sz="1300" u="none" cap="none" strike="noStrike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Diseño de estrategias de acuerdo al cliente y al </a:t>
            </a:r>
            <a:r>
              <a:rPr lang="en" sz="1300">
                <a:solidFill>
                  <a:srgbClr val="002657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producto para  fidelización o adquisición de productos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gfab90ae9d2_0_362"/>
          <p:cNvSpPr txBox="1"/>
          <p:nvPr/>
        </p:nvSpPr>
        <p:spPr>
          <a:xfrm>
            <a:off x="553950" y="1007425"/>
            <a:ext cx="3880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2A5A5"/>
                </a:solidFill>
                <a:latin typeface="Lato"/>
                <a:ea typeface="Lato"/>
                <a:cs typeface="Lato"/>
                <a:sym typeface="Lato"/>
              </a:rPr>
              <a:t>Petición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gfab90ae9d2_0_362"/>
          <p:cNvSpPr txBox="1"/>
          <p:nvPr/>
        </p:nvSpPr>
        <p:spPr>
          <a:xfrm>
            <a:off x="4768225" y="1007425"/>
            <a:ext cx="3880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2A5A5"/>
                </a:solidFill>
                <a:latin typeface="Lato"/>
                <a:ea typeface="Lato"/>
                <a:cs typeface="Lato"/>
                <a:sym typeface="Lato"/>
              </a:rPr>
              <a:t>Plus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gfab90ae9d2_0_362"/>
          <p:cNvSpPr txBox="1"/>
          <p:nvPr/>
        </p:nvSpPr>
        <p:spPr>
          <a:xfrm>
            <a:off x="1181175" y="2254400"/>
            <a:ext cx="3253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Incorporación del </a:t>
            </a:r>
            <a:r>
              <a:rPr b="1"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Lifetime Value </a:t>
            </a: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la propuesta de valor</a:t>
            </a:r>
            <a:endParaRPr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gfab90ae9d2_0_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25" y="2511813"/>
            <a:ext cx="421775" cy="4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fab90ae9d2_0_362"/>
          <p:cNvSpPr txBox="1"/>
          <p:nvPr/>
        </p:nvSpPr>
        <p:spPr>
          <a:xfrm>
            <a:off x="1181175" y="3165550"/>
            <a:ext cx="3253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Aplicación del modelo con un caso de negocio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gfab90ae9d2_0_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25" y="3422963"/>
            <a:ext cx="421775" cy="4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fab90ae9d2_0_362"/>
          <p:cNvSpPr txBox="1"/>
          <p:nvPr/>
        </p:nvSpPr>
        <p:spPr>
          <a:xfrm>
            <a:off x="1181175" y="4076700"/>
            <a:ext cx="3253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Maximización del ratio de rentabilidad empleando la vinculación</a:t>
            </a:r>
            <a:endParaRPr b="0" i="0" sz="13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gfab90ae9d2_0_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25" y="4334113"/>
            <a:ext cx="421775" cy="4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b90ae9d2_0_378"/>
          <p:cNvSpPr txBox="1"/>
          <p:nvPr/>
        </p:nvSpPr>
        <p:spPr>
          <a:xfrm>
            <a:off x="417025" y="663300"/>
            <a:ext cx="834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través de la </a:t>
            </a:r>
            <a:r>
              <a:rPr b="1"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matriz de tenencia de productos financieros</a:t>
            </a:r>
            <a:r>
              <a:rPr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se desea construir un modelo que permita identificar la </a:t>
            </a:r>
            <a:r>
              <a:rPr b="1"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mejor combinación entre cliente y producto.</a:t>
            </a:r>
            <a:endParaRPr b="1" i="0" sz="14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fab90ae9d2_0_378"/>
          <p:cNvSpPr txBox="1"/>
          <p:nvPr/>
        </p:nvSpPr>
        <p:spPr>
          <a:xfrm>
            <a:off x="417025" y="1470575"/>
            <a:ext cx="41679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657"/>
                </a:solidFill>
                <a:latin typeface="Lato"/>
                <a:ea typeface="Lato"/>
                <a:cs typeface="Lato"/>
                <a:sym typeface="Lato"/>
              </a:rPr>
              <a:t>Para atacar esta situación se han generado:</a:t>
            </a:r>
            <a:endParaRPr b="0" i="0" sz="1400" u="none" cap="none" strike="noStrike">
              <a:solidFill>
                <a:srgbClr val="0026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gfab90ae9d2_0_378"/>
          <p:cNvSpPr/>
          <p:nvPr/>
        </p:nvSpPr>
        <p:spPr>
          <a:xfrm>
            <a:off x="553951" y="2264975"/>
            <a:ext cx="2194500" cy="2325900"/>
          </a:xfrm>
          <a:prstGeom prst="roundRect">
            <a:avLst>
              <a:gd fmla="val 16667" name="adj"/>
            </a:avLst>
          </a:prstGeom>
          <a:solidFill>
            <a:srgbClr val="C9DAF8">
              <a:alpha val="3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fab90ae9d2_0_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876" y="2857473"/>
            <a:ext cx="1346651" cy="13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fab90ae9d2_0_378"/>
          <p:cNvSpPr txBox="1"/>
          <p:nvPr/>
        </p:nvSpPr>
        <p:spPr>
          <a:xfrm>
            <a:off x="721625" y="2406875"/>
            <a:ext cx="1781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2657"/>
                </a:solidFill>
                <a:latin typeface="Lato"/>
                <a:ea typeface="Lato"/>
                <a:cs typeface="Lato"/>
                <a:sym typeface="Lato"/>
              </a:rPr>
              <a:t>Modelos Machine Learning</a:t>
            </a:r>
            <a:endParaRPr b="1" i="0" sz="1400" u="none" cap="none" strike="noStrike">
              <a:solidFill>
                <a:srgbClr val="0026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gfab90ae9d2_0_378"/>
          <p:cNvSpPr txBox="1"/>
          <p:nvPr/>
        </p:nvSpPr>
        <p:spPr>
          <a:xfrm>
            <a:off x="3086175" y="2333850"/>
            <a:ext cx="2194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Modelos de perfilamiento</a:t>
            </a: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del cliente (Clustering)</a:t>
            </a:r>
            <a:endParaRPr b="0" i="0" sz="12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gfab90ae9d2_0_378"/>
          <p:cNvSpPr txBox="1"/>
          <p:nvPr/>
        </p:nvSpPr>
        <p:spPr>
          <a:xfrm>
            <a:off x="3086175" y="3107100"/>
            <a:ext cx="23619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Modelo de vinculación</a:t>
            </a:r>
            <a:r>
              <a:rPr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(Lifetime Value / Supervivencia)</a:t>
            </a:r>
            <a:endParaRPr b="0" i="0" sz="12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2" name="Google Shape;152;gfab90ae9d2_0_378"/>
          <p:cNvGrpSpPr/>
          <p:nvPr/>
        </p:nvGrpSpPr>
        <p:grpSpPr>
          <a:xfrm>
            <a:off x="5538075" y="2194431"/>
            <a:ext cx="590270" cy="2326039"/>
            <a:chOff x="3669550" y="1673550"/>
            <a:chExt cx="590270" cy="2846700"/>
          </a:xfrm>
        </p:grpSpPr>
        <p:sp>
          <p:nvSpPr>
            <p:cNvPr id="153" name="Google Shape;153;gfab90ae9d2_0_378"/>
            <p:cNvSpPr/>
            <p:nvPr/>
          </p:nvSpPr>
          <p:spPr>
            <a:xfrm rot="5400000">
              <a:off x="2611470" y="2871900"/>
              <a:ext cx="2846700" cy="450000"/>
            </a:xfrm>
            <a:prstGeom prst="triangle">
              <a:avLst>
                <a:gd fmla="val 50105" name="adj"/>
              </a:avLst>
            </a:prstGeom>
            <a:solidFill>
              <a:srgbClr val="46D0D3">
                <a:alpha val="3725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lt2">
                  <a:alpha val="117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fab90ae9d2_0_378"/>
            <p:cNvSpPr/>
            <p:nvPr/>
          </p:nvSpPr>
          <p:spPr>
            <a:xfrm>
              <a:off x="3669550" y="1673550"/>
              <a:ext cx="132600" cy="2846700"/>
            </a:xfrm>
            <a:prstGeom prst="rect">
              <a:avLst/>
            </a:prstGeom>
            <a:solidFill>
              <a:srgbClr val="46D0D3">
                <a:alpha val="3725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lt2">
                  <a:alpha val="117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gfab90ae9d2_0_378"/>
          <p:cNvSpPr/>
          <p:nvPr/>
        </p:nvSpPr>
        <p:spPr>
          <a:xfrm>
            <a:off x="6538151" y="2264975"/>
            <a:ext cx="2194500" cy="232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fab90ae9d2_0_378"/>
          <p:cNvSpPr txBox="1"/>
          <p:nvPr/>
        </p:nvSpPr>
        <p:spPr>
          <a:xfrm>
            <a:off x="6920351" y="2406880"/>
            <a:ext cx="1430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2657"/>
                </a:solidFill>
                <a:latin typeface="Lato"/>
                <a:ea typeface="Lato"/>
                <a:cs typeface="Lato"/>
                <a:sym typeface="Lato"/>
              </a:rPr>
              <a:t>Dashboard</a:t>
            </a:r>
            <a:endParaRPr b="1" i="0" sz="1400" u="none" cap="none" strike="noStrike">
              <a:solidFill>
                <a:srgbClr val="0026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gfab90ae9d2_0_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4936" y="2857475"/>
            <a:ext cx="1140930" cy="11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fab90ae9d2_0_378"/>
          <p:cNvSpPr/>
          <p:nvPr/>
        </p:nvSpPr>
        <p:spPr>
          <a:xfrm flipH="1">
            <a:off x="2923206" y="2493865"/>
            <a:ext cx="122400" cy="173400"/>
          </a:xfrm>
          <a:prstGeom prst="snip1Rect">
            <a:avLst>
              <a:gd fmla="val 45215" name="adj"/>
            </a:avLst>
          </a:pr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fab90ae9d2_0_378"/>
          <p:cNvSpPr/>
          <p:nvPr/>
        </p:nvSpPr>
        <p:spPr>
          <a:xfrm flipH="1">
            <a:off x="2923206" y="3255865"/>
            <a:ext cx="122400" cy="173400"/>
          </a:xfrm>
          <a:prstGeom prst="snip1Rect">
            <a:avLst>
              <a:gd fmla="val 45215" name="adj"/>
            </a:avLst>
          </a:pr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fab90ae9d2_0_378"/>
          <p:cNvSpPr txBox="1"/>
          <p:nvPr/>
        </p:nvSpPr>
        <p:spPr>
          <a:xfrm>
            <a:off x="6688001" y="3941675"/>
            <a:ext cx="18948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Visualizar los resultados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 toma de decisiones</a:t>
            </a:r>
            <a:endParaRPr b="0" i="0" sz="12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gfab90ae9d2_0_378"/>
          <p:cNvSpPr txBox="1"/>
          <p:nvPr/>
        </p:nvSpPr>
        <p:spPr>
          <a:xfrm>
            <a:off x="3086175" y="3792900"/>
            <a:ext cx="23619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Algoritmo</a:t>
            </a:r>
            <a:r>
              <a:rPr b="1" lang="en" sz="13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de recomendación </a:t>
            </a:r>
            <a:r>
              <a:rPr lang="en" sz="1200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(Maximización Rentabilidad)</a:t>
            </a:r>
            <a:endParaRPr b="0" i="0" sz="12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gfab90ae9d2_0_378"/>
          <p:cNvSpPr/>
          <p:nvPr/>
        </p:nvSpPr>
        <p:spPr>
          <a:xfrm flipH="1">
            <a:off x="2923206" y="4017865"/>
            <a:ext cx="122400" cy="173400"/>
          </a:xfrm>
          <a:prstGeom prst="snip1Rect">
            <a:avLst>
              <a:gd fmla="val 45215" name="adj"/>
            </a:avLst>
          </a:pr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fab90ae9d2_0_378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fab90ae9d2_0_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12" y="1245325"/>
            <a:ext cx="5257175" cy="31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fab90ae9d2_0_685"/>
          <p:cNvSpPr txBox="1"/>
          <p:nvPr/>
        </p:nvSpPr>
        <p:spPr>
          <a:xfrm>
            <a:off x="417025" y="663300"/>
            <a:ext cx="8342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Segmentamos nuestra </a:t>
            </a:r>
            <a:r>
              <a:rPr b="1"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base consolidada de clientes</a:t>
            </a:r>
            <a:r>
              <a:rPr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de acuerdo a su naturaleza según sea</a:t>
            </a:r>
            <a:r>
              <a:rPr b="1"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cliente BBVA</a:t>
            </a:r>
            <a:r>
              <a:rPr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y el </a:t>
            </a:r>
            <a:r>
              <a:rPr b="1"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tipo de persona, </a:t>
            </a:r>
            <a:r>
              <a:rPr lang="en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optimizando así la clusterización y recomendaciones de productos a cada grupo.</a:t>
            </a:r>
            <a:endParaRPr b="0" i="0" sz="14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gfab90ae9d2_0_685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1" name="Google Shape;171;gfab90ae9d2_0_685"/>
          <p:cNvCxnSpPr/>
          <p:nvPr/>
        </p:nvCxnSpPr>
        <p:spPr>
          <a:xfrm>
            <a:off x="590400" y="3964975"/>
            <a:ext cx="233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fab90ae9d2_0_685"/>
          <p:cNvCxnSpPr/>
          <p:nvPr/>
        </p:nvCxnSpPr>
        <p:spPr>
          <a:xfrm>
            <a:off x="6180425" y="3958075"/>
            <a:ext cx="24678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gfab90ae9d2_0_685"/>
          <p:cNvCxnSpPr/>
          <p:nvPr/>
        </p:nvCxnSpPr>
        <p:spPr>
          <a:xfrm>
            <a:off x="525453" y="2104125"/>
            <a:ext cx="24678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gfab90ae9d2_0_685"/>
          <p:cNvSpPr txBox="1"/>
          <p:nvPr/>
        </p:nvSpPr>
        <p:spPr>
          <a:xfrm>
            <a:off x="137276" y="3987250"/>
            <a:ext cx="206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Personas Naturales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NO Clientes BBVA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gfab90ae9d2_0_685"/>
          <p:cNvSpPr txBox="1"/>
          <p:nvPr/>
        </p:nvSpPr>
        <p:spPr>
          <a:xfrm>
            <a:off x="6913976" y="3987250"/>
            <a:ext cx="206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Personas Jurídicas 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Clientes BBVA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" name="Google Shape;176;gfab90ae9d2_0_685"/>
          <p:cNvCxnSpPr/>
          <p:nvPr/>
        </p:nvCxnSpPr>
        <p:spPr>
          <a:xfrm>
            <a:off x="2994600" y="2114200"/>
            <a:ext cx="859500" cy="4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gfab90ae9d2_0_685"/>
          <p:cNvCxnSpPr/>
          <p:nvPr/>
        </p:nvCxnSpPr>
        <p:spPr>
          <a:xfrm>
            <a:off x="5320925" y="3528475"/>
            <a:ext cx="859500" cy="4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gfab90ae9d2_0_685"/>
          <p:cNvCxnSpPr/>
          <p:nvPr/>
        </p:nvCxnSpPr>
        <p:spPr>
          <a:xfrm>
            <a:off x="6310325" y="2218025"/>
            <a:ext cx="233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gfab90ae9d2_0_685"/>
          <p:cNvSpPr txBox="1"/>
          <p:nvPr/>
        </p:nvSpPr>
        <p:spPr>
          <a:xfrm>
            <a:off x="7077001" y="2218025"/>
            <a:ext cx="206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Personas Jurídicas 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NO Clientes BBVA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gfab90ae9d2_0_685"/>
          <p:cNvSpPr txBox="1"/>
          <p:nvPr/>
        </p:nvSpPr>
        <p:spPr>
          <a:xfrm>
            <a:off x="137276" y="2104125"/>
            <a:ext cx="206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Personas Naturales</a:t>
            </a:r>
            <a:endParaRPr b="1" sz="1100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 Clientes BBVA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gfab90ae9d2_0_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950" y="2104125"/>
            <a:ext cx="1093925" cy="173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fab90ae9d2_0_6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6300" y="2424413"/>
            <a:ext cx="897675" cy="8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/>
          <p:nvPr/>
        </p:nvSpPr>
        <p:spPr>
          <a:xfrm>
            <a:off x="746700" y="2171700"/>
            <a:ext cx="5917500" cy="27813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6728400" y="2171700"/>
            <a:ext cx="1507500" cy="27813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75" y="3037053"/>
            <a:ext cx="483875" cy="4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"/>
          <p:cNvSpPr txBox="1"/>
          <p:nvPr/>
        </p:nvSpPr>
        <p:spPr>
          <a:xfrm>
            <a:off x="417025" y="587100"/>
            <a:ext cx="8342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La arquitectura del proyecto estará constituido de </a:t>
            </a:r>
            <a:r>
              <a:rPr b="1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 etapas</a:t>
            </a:r>
            <a:r>
              <a:rPr b="0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cada una ligada a las secciones de Clusterización, Maximización y Visualización planteadas en la </a:t>
            </a:r>
            <a:r>
              <a:rPr b="0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descripción </a:t>
            </a:r>
            <a:r>
              <a:rPr b="0" i="0" lang="en" sz="1400" u="none" cap="none" strike="noStrike">
                <a:solidFill>
                  <a:srgbClr val="002657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 la solución.</a:t>
            </a:r>
            <a:endParaRPr b="0" i="0" sz="1400" u="none" cap="none" strike="noStrike">
              <a:solidFill>
                <a:srgbClr val="002657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417025" y="1401950"/>
            <a:ext cx="8342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2657"/>
                </a:solidFill>
                <a:latin typeface="Lato"/>
                <a:ea typeface="Lato"/>
                <a:cs typeface="Lato"/>
                <a:sym typeface="Lato"/>
              </a:rPr>
              <a:t>Flujo a Alto Nivel:</a:t>
            </a:r>
            <a:endParaRPr b="0" i="0" sz="1300" u="none" cap="none" strike="noStrike">
              <a:solidFill>
                <a:srgbClr val="00265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2657"/>
                </a:solidFill>
                <a:latin typeface="Lato"/>
                <a:ea typeface="Lato"/>
                <a:cs typeface="Lato"/>
                <a:sym typeface="Lato"/>
              </a:rPr>
              <a:t>El siguiente diagrama muestra el flujo del proceso que definimos para resolver el reto, partiendo del depósito de los archivos actualizados al nuevo mes que se desea analizar.</a:t>
            </a:r>
            <a:endParaRPr b="0" i="0" sz="1300" u="none" cap="none" strike="noStrike">
              <a:solidFill>
                <a:srgbClr val="00265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26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1107950" y="3973100"/>
            <a:ext cx="6983400" cy="22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4"/>
          <p:cNvCxnSpPr>
            <a:stCxn id="192" idx="1"/>
            <a:endCxn id="192" idx="3"/>
          </p:cNvCxnSpPr>
          <p:nvPr/>
        </p:nvCxnSpPr>
        <p:spPr>
          <a:xfrm>
            <a:off x="1107950" y="4084850"/>
            <a:ext cx="6983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94" name="Google Shape;194;p4"/>
          <p:cNvGrpSpPr/>
          <p:nvPr/>
        </p:nvGrpSpPr>
        <p:grpSpPr>
          <a:xfrm>
            <a:off x="1615100" y="3397318"/>
            <a:ext cx="72000" cy="633917"/>
            <a:chOff x="683576" y="2389508"/>
            <a:chExt cx="72000" cy="624980"/>
          </a:xfrm>
        </p:grpSpPr>
        <p:cxnSp>
          <p:nvCxnSpPr>
            <p:cNvPr id="195" name="Google Shape;195;p4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96" name="Google Shape;196;p4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" name="Google Shape;19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7723" y="3357389"/>
            <a:ext cx="284099" cy="2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373" y="3050325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"/>
          <p:cNvSpPr txBox="1"/>
          <p:nvPr/>
        </p:nvSpPr>
        <p:spPr>
          <a:xfrm>
            <a:off x="1036249" y="2626713"/>
            <a:ext cx="1229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Depósito y tratamiento  de 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insumos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3341428" y="2626725"/>
            <a:ext cx="1317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Ejecución del modelo de predicción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"/>
          <p:cNvSpPr txBox="1"/>
          <p:nvPr/>
        </p:nvSpPr>
        <p:spPr>
          <a:xfrm>
            <a:off x="4515083" y="2626713"/>
            <a:ext cx="987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Generación de outputs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5600200" y="2626713"/>
            <a:ext cx="987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Dashboard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3" name="Google Shape;203;p4"/>
          <p:cNvGrpSpPr/>
          <p:nvPr/>
        </p:nvGrpSpPr>
        <p:grpSpPr>
          <a:xfrm>
            <a:off x="3977296" y="3595256"/>
            <a:ext cx="72000" cy="511984"/>
            <a:chOff x="683576" y="2389508"/>
            <a:chExt cx="72000" cy="624980"/>
          </a:xfrm>
        </p:grpSpPr>
        <p:cxnSp>
          <p:nvCxnSpPr>
            <p:cNvPr id="204" name="Google Shape;204;p4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05" name="Google Shape;205;p4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4"/>
          <p:cNvGrpSpPr/>
          <p:nvPr/>
        </p:nvGrpSpPr>
        <p:grpSpPr>
          <a:xfrm>
            <a:off x="4973037" y="3397319"/>
            <a:ext cx="72000" cy="633917"/>
            <a:chOff x="683576" y="2389508"/>
            <a:chExt cx="72000" cy="624980"/>
          </a:xfrm>
        </p:grpSpPr>
        <p:cxnSp>
          <p:nvCxnSpPr>
            <p:cNvPr id="207" name="Google Shape;207;p4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4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"/>
          <p:cNvGrpSpPr/>
          <p:nvPr/>
        </p:nvGrpSpPr>
        <p:grpSpPr>
          <a:xfrm>
            <a:off x="6058150" y="3397319"/>
            <a:ext cx="72000" cy="633917"/>
            <a:chOff x="683576" y="2389508"/>
            <a:chExt cx="72000" cy="624980"/>
          </a:xfrm>
        </p:grpSpPr>
        <p:cxnSp>
          <p:nvCxnSpPr>
            <p:cNvPr id="210" name="Google Shape;210;p4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4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4"/>
          <p:cNvSpPr/>
          <p:nvPr/>
        </p:nvSpPr>
        <p:spPr>
          <a:xfrm rot="-5400000">
            <a:off x="4371900" y="1266275"/>
            <a:ext cx="281700" cy="6225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448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 txBox="1"/>
          <p:nvPr/>
        </p:nvSpPr>
        <p:spPr>
          <a:xfrm>
            <a:off x="6814525" y="2626725"/>
            <a:ext cx="1229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Despliegue de Campañas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4" name="Google Shape;214;p4"/>
          <p:cNvGrpSpPr/>
          <p:nvPr/>
        </p:nvGrpSpPr>
        <p:grpSpPr>
          <a:xfrm>
            <a:off x="7393375" y="3397318"/>
            <a:ext cx="72000" cy="633917"/>
            <a:chOff x="683576" y="2389508"/>
            <a:chExt cx="72000" cy="624980"/>
          </a:xfrm>
        </p:grpSpPr>
        <p:cxnSp>
          <p:nvCxnSpPr>
            <p:cNvPr id="215" name="Google Shape;215;p4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16" name="Google Shape;216;p4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7" name="Google Shape;21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4050" y="3060306"/>
            <a:ext cx="856201" cy="4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 txBox="1"/>
          <p:nvPr/>
        </p:nvSpPr>
        <p:spPr>
          <a:xfrm rot="-5400000">
            <a:off x="-337750" y="3015000"/>
            <a:ext cx="1507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Scope Actual</a:t>
            </a:r>
            <a:endParaRPr b="1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4"/>
          <p:cNvSpPr txBox="1"/>
          <p:nvPr/>
        </p:nvSpPr>
        <p:spPr>
          <a:xfrm>
            <a:off x="6728400" y="2226650"/>
            <a:ext cx="1317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Ideal</a:t>
            </a:r>
            <a:endParaRPr b="1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Fuera del Scope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63825" y="4560960"/>
            <a:ext cx="483875" cy="29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"/>
          <p:cNvPicPr preferRelativeResize="0"/>
          <p:nvPr/>
        </p:nvPicPr>
        <p:blipFill rotWithShape="1">
          <a:blip r:embed="rId8">
            <a:alphaModFix/>
          </a:blip>
          <a:srcRect b="41023" l="4833" r="87812" t="43659"/>
          <a:stretch/>
        </p:blipFill>
        <p:spPr>
          <a:xfrm>
            <a:off x="1409162" y="3049001"/>
            <a:ext cx="483875" cy="56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6599" y="3390363"/>
            <a:ext cx="284100" cy="2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"/>
          <p:cNvPicPr preferRelativeResize="0"/>
          <p:nvPr/>
        </p:nvPicPr>
        <p:blipFill rotWithShape="1">
          <a:blip r:embed="rId10">
            <a:alphaModFix/>
          </a:blip>
          <a:srcRect b="41023" l="4833" r="87812" t="43659"/>
          <a:stretch/>
        </p:blipFill>
        <p:spPr>
          <a:xfrm>
            <a:off x="4768250" y="3048989"/>
            <a:ext cx="483875" cy="56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11">
            <a:alphaModFix/>
          </a:blip>
          <a:srcRect b="19421" l="19859" r="18673" t="18192"/>
          <a:stretch/>
        </p:blipFill>
        <p:spPr>
          <a:xfrm>
            <a:off x="3683625" y="3275331"/>
            <a:ext cx="284100" cy="28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"/>
          <p:cNvPicPr preferRelativeResize="0"/>
          <p:nvPr/>
        </p:nvPicPr>
        <p:blipFill rotWithShape="1">
          <a:blip r:embed="rId12">
            <a:alphaModFix/>
          </a:blip>
          <a:srcRect b="22732" l="31071" r="30937" t="22895"/>
          <a:stretch/>
        </p:blipFill>
        <p:spPr>
          <a:xfrm>
            <a:off x="5852212" y="3099000"/>
            <a:ext cx="4838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5654050" y="2269350"/>
            <a:ext cx="856200" cy="25860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rgbClr val="8E7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3497163" y="2269350"/>
            <a:ext cx="2002800" cy="25860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899100" y="2265375"/>
            <a:ext cx="2442300" cy="2586000"/>
          </a:xfrm>
          <a:prstGeom prst="roundRect">
            <a:avLst>
              <a:gd fmla="val 7534" name="adj"/>
            </a:avLst>
          </a:prstGeom>
          <a:noFill/>
          <a:ln cap="flat" cmpd="sng" w="19050">
            <a:solidFill>
              <a:srgbClr val="02A5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2323" y="3357389"/>
            <a:ext cx="284099" cy="2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9973" y="3050325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"/>
          <p:cNvSpPr txBox="1"/>
          <p:nvPr/>
        </p:nvSpPr>
        <p:spPr>
          <a:xfrm>
            <a:off x="2046028" y="2626725"/>
            <a:ext cx="1317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Ejecución del modelo de clusterizaci</a:t>
            </a:r>
            <a:r>
              <a:rPr b="1" lang="en" sz="1100">
                <a:solidFill>
                  <a:srgbClr val="0A326C"/>
                </a:solidFill>
                <a:latin typeface="Lato"/>
                <a:ea typeface="Lato"/>
                <a:cs typeface="Lato"/>
                <a:sym typeface="Lato"/>
              </a:rPr>
              <a:t>ón</a:t>
            </a:r>
            <a:endParaRPr b="1" i="0" sz="1100" u="none" cap="none" strike="noStrike">
              <a:solidFill>
                <a:srgbClr val="0A326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3" name="Google Shape;233;p4"/>
          <p:cNvGrpSpPr/>
          <p:nvPr/>
        </p:nvGrpSpPr>
        <p:grpSpPr>
          <a:xfrm>
            <a:off x="2681896" y="3595256"/>
            <a:ext cx="72000" cy="511984"/>
            <a:chOff x="683576" y="2389508"/>
            <a:chExt cx="72000" cy="624980"/>
          </a:xfrm>
        </p:grpSpPr>
        <p:cxnSp>
          <p:nvCxnSpPr>
            <p:cNvPr id="234" name="Google Shape;234;p4"/>
            <p:cNvCxnSpPr/>
            <p:nvPr/>
          </p:nvCxnSpPr>
          <p:spPr>
            <a:xfrm>
              <a:off x="719576" y="2389508"/>
              <a:ext cx="0" cy="540000"/>
            </a:xfrm>
            <a:prstGeom prst="straightConnector1">
              <a:avLst/>
            </a:prstGeom>
            <a:noFill/>
            <a:ln cap="flat" cmpd="sng" w="12700">
              <a:solidFill>
                <a:srgbClr val="00206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35" name="Google Shape;235;p4"/>
            <p:cNvSpPr/>
            <p:nvPr/>
          </p:nvSpPr>
          <p:spPr>
            <a:xfrm>
              <a:off x="683576" y="2944588"/>
              <a:ext cx="72000" cy="699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6" name="Google Shape;236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60363" y="3212812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"/>
          <p:cNvSpPr txBox="1"/>
          <p:nvPr/>
        </p:nvSpPr>
        <p:spPr>
          <a:xfrm>
            <a:off x="1451200" y="2217200"/>
            <a:ext cx="131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2A59C"/>
                </a:solidFill>
                <a:latin typeface="Lato"/>
                <a:ea typeface="Lato"/>
                <a:cs typeface="Lato"/>
                <a:sym typeface="Lato"/>
              </a:rPr>
              <a:t>Etapa 1</a:t>
            </a:r>
            <a:endParaRPr sz="1300">
              <a:solidFill>
                <a:srgbClr val="02A5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4"/>
          <p:cNvSpPr txBox="1"/>
          <p:nvPr/>
        </p:nvSpPr>
        <p:spPr>
          <a:xfrm>
            <a:off x="3889600" y="2217200"/>
            <a:ext cx="131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Etapa 2</a:t>
            </a:r>
            <a:endParaRPr sz="13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5413600" y="2217200"/>
            <a:ext cx="131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Etapa 3</a:t>
            </a:r>
            <a:endParaRPr sz="13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657"/>
            </a:gs>
            <a:gs pos="100000">
              <a:srgbClr val="0044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74f9e55e7_0_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Anexo/Video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gf74f9e55e7_0_0"/>
          <p:cNvSpPr/>
          <p:nvPr/>
        </p:nvSpPr>
        <p:spPr>
          <a:xfrm>
            <a:off x="113400" y="0"/>
            <a:ext cx="198300" cy="5143500"/>
          </a:xfrm>
          <a:prstGeom prst="rect">
            <a:avLst/>
          </a:prstGeom>
          <a:solidFill>
            <a:srgbClr val="2DCD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f74f9e55e7_2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f74f9e55e7_2_50"/>
          <p:cNvSpPr/>
          <p:nvPr/>
        </p:nvSpPr>
        <p:spPr>
          <a:xfrm>
            <a:off x="601313" y="426277"/>
            <a:ext cx="8694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46D0D3"/>
                </a:solidFill>
                <a:latin typeface="Arial"/>
                <a:ea typeface="Arial"/>
                <a:cs typeface="Arial"/>
                <a:sym typeface="Arial"/>
              </a:rPr>
              <a:t>Creando Oportunidades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f74f9e55e7_2_50"/>
          <p:cNvSpPr txBox="1"/>
          <p:nvPr/>
        </p:nvSpPr>
        <p:spPr>
          <a:xfrm>
            <a:off x="777925" y="4003600"/>
            <a:ext cx="1785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8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Octubre 2021</a:t>
            </a:r>
            <a:endParaRPr b="0" i="0" sz="1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3" name="Google Shape;253;gf74f9e55e7_2_50"/>
          <p:cNvSpPr txBox="1"/>
          <p:nvPr/>
        </p:nvSpPr>
        <p:spPr>
          <a:xfrm>
            <a:off x="777925" y="1946200"/>
            <a:ext cx="48885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Modelo Vinculación Rentable</a:t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DCDD0"/>
                </a:solidFill>
                <a:latin typeface="Lato Light"/>
                <a:ea typeface="Lato Light"/>
                <a:cs typeface="Lato Light"/>
                <a:sym typeface="Lato Light"/>
              </a:rPr>
              <a:t>Hackathon 2021 - BBVA Perú</a:t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74f9e55e7_0_5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gf74f9e55e7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25" y="525000"/>
            <a:ext cx="7939738" cy="446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74f9e55e7_0_88"/>
          <p:cNvSpPr txBox="1"/>
          <p:nvPr>
            <p:ph idx="1" type="body"/>
          </p:nvPr>
        </p:nvSpPr>
        <p:spPr>
          <a:xfrm>
            <a:off x="553954" y="48600"/>
            <a:ext cx="719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Vinculación Rentable |  Client Clustering-Survival Model</a:t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gf74f9e55e7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13" y="525000"/>
            <a:ext cx="6700785" cy="446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